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6" r:id="rId2"/>
    <p:sldId id="340" r:id="rId3"/>
    <p:sldId id="341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0" r:id="rId12"/>
    <p:sldId id="355" r:id="rId13"/>
    <p:sldId id="356" r:id="rId14"/>
    <p:sldId id="357" r:id="rId15"/>
    <p:sldId id="358" r:id="rId16"/>
    <p:sldId id="359" r:id="rId17"/>
    <p:sldId id="33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0000CC"/>
    <a:srgbClr val="66FF33"/>
    <a:srgbClr val="DDDDDD"/>
    <a:srgbClr val="0066FF"/>
    <a:srgbClr val="3366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98129" autoAdjust="0"/>
  </p:normalViewPr>
  <p:slideViewPr>
    <p:cSldViewPr snapToGrid="0" snapToObjects="1">
      <p:cViewPr varScale="1">
        <p:scale>
          <a:sx n="86" d="100"/>
          <a:sy n="86" d="100"/>
        </p:scale>
        <p:origin x="-996" y="-96"/>
      </p:cViewPr>
      <p:guideLst>
        <p:guide orient="horz" pos="95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4C365F-28B6-45EC-9D61-D0A096A48044}" type="datetimeFigureOut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0FBAC7-31CB-4DBA-B39A-C7CE74D25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6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C248C4-577A-4628-8BE2-629D6473D27B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2662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91A3AE-F80A-4FF9-8D39-2FEB2F2D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1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B2B0B5-5448-486F-89EF-CB3E933FB7F4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Hide these codes?</a:t>
            </a:r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CDB8F4-AE4E-4654-A452-DED96D5444B5}" type="slidenum">
              <a:rPr lang="en-CA" altLang="en-US" sz="1200" smtClean="0"/>
              <a:pPr eaLnBrk="1" hangingPunct="1"/>
              <a:t>12</a:t>
            </a:fld>
            <a:endParaRPr lang="en-CA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7050" y="6292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887E-D373-4FA8-8C38-32FB3CF7AAD0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5D50-A71E-4A58-B0C6-6554A07C8CE3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1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85750"/>
            <a:ext cx="6143625" cy="738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349375"/>
            <a:ext cx="3044825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6788" y="1349375"/>
            <a:ext cx="3046412" cy="488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C198-1C77-4283-AA1A-E6D2E9EDECEA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2AD3-9DAD-4E5B-A721-AB417D73E6B3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3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7050" y="6292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7425-A154-4B95-B211-F5865F5AE124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7050" y="6292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A9607-F6A4-47BA-BF7C-17E203A5C6EB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6298" y="3125987"/>
            <a:ext cx="4364523" cy="1184079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6298" y="4455463"/>
            <a:ext cx="4364523" cy="16643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7050" y="6292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583E-2F9D-41FA-A96C-8BAC87D4A733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1936"/>
            <a:ext cx="6143625" cy="73818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511-F594-4E18-A6B9-9DC74D3B2DCB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4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69874"/>
            <a:ext cx="6143625" cy="73818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83BD-C157-4865-B53B-2C30676385B0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4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2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09563" y="261938"/>
            <a:ext cx="6143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370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Click to edit Master title style</a:t>
            </a:r>
            <a:endParaRPr lang="en-US" altLang="en-US" sz="3700" smtClean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0" y="1373188"/>
            <a:ext cx="1960563" cy="2095500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375" y="1373187"/>
            <a:ext cx="6075875" cy="39131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123" y="5619750"/>
            <a:ext cx="6234127" cy="5318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A48E-7DBF-4854-AA0B-1D2F635A8642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8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09563" y="261938"/>
            <a:ext cx="6143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370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Click to edit Master title style</a:t>
            </a:r>
            <a:endParaRPr lang="en-US" altLang="en-US" sz="3700" smtClean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3376" y="1357312"/>
            <a:ext cx="4040188" cy="28019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908" y="4516438"/>
            <a:ext cx="3978276" cy="163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770438" y="1357312"/>
            <a:ext cx="4040188" cy="28019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52970" y="4516438"/>
            <a:ext cx="3978276" cy="163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D91A-E197-42DA-8082-E97B4A486EC1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9563" y="285750"/>
            <a:ext cx="6143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9563" y="1349375"/>
            <a:ext cx="6243637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138" y="6292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3237352F-05C2-416B-BAA6-E898E7D318F6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24" r:id="rId5"/>
    <p:sldLayoutId id="2147484125" r:id="rId6"/>
    <p:sldLayoutId id="2147484133" r:id="rId7"/>
    <p:sldLayoutId id="2147484134" r:id="rId8"/>
    <p:sldLayoutId id="2147484135" r:id="rId9"/>
    <p:sldLayoutId id="2147484126" r:id="rId10"/>
    <p:sldLayoutId id="2147484127" r:id="rId11"/>
    <p:sldLayoutId id="214748412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bg1"/>
          </a:solidFill>
          <a:latin typeface="Myriad Pro"/>
          <a:ea typeface="Myriad Pro"/>
          <a:cs typeface="Myriad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Myriad Pro"/>
          <a:ea typeface="Myriad Pro"/>
          <a:cs typeface="Myriad Pro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yriad Pro"/>
          <a:ea typeface="Myriad Pro"/>
          <a:cs typeface="Myriad Pr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yriad Pro"/>
          <a:ea typeface="Myriad Pro"/>
          <a:cs typeface="Myriad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yriad Pro"/>
          <a:ea typeface="Myriad Pro"/>
          <a:cs typeface="Myriad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yriad Pro"/>
          <a:ea typeface="Myriad Pro"/>
          <a:cs typeface="Myriad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yriad Pro"/>
          <a:ea typeface="Myriad Pro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6213" y="2608263"/>
            <a:ext cx="8734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Emergency Code Training </a:t>
            </a:r>
          </a:p>
          <a:p>
            <a:pPr algn="ctr" eaLnBrk="1" hangingPunct="1"/>
            <a:r>
              <a:rPr lang="en-US" altLang="en-US" sz="3600"/>
              <a:t>for </a:t>
            </a:r>
          </a:p>
          <a:p>
            <a:pPr algn="ctr" eaLnBrk="1" hangingPunct="1"/>
            <a:r>
              <a:rPr lang="en-US" altLang="en-US" sz="3600"/>
              <a:t>Students on Learning Placements at KGH</a:t>
            </a:r>
            <a:endParaRPr lang="en-CA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76213" y="285750"/>
            <a:ext cx="639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an EVACUATION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09688"/>
            <a:ext cx="7583488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322263" y="1766888"/>
            <a:ext cx="8461375" cy="3906837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marL="3635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1314450" indent="-4572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altLang="en-US" sz="200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>
                <a:latin typeface="Myriad Pro" pitchFamily="34" charset="0"/>
                <a:ea typeface="Myriad Pro" pitchFamily="34" charset="0"/>
                <a:cs typeface="Myriad Pro" pitchFamily="34" charset="0"/>
              </a:rPr>
              <a:t>During an </a:t>
            </a:r>
            <a:r>
              <a:rPr lang="en-US" altLang="en-US" sz="2000" b="1">
                <a:solidFill>
                  <a:srgbClr val="00800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rPr>
              <a:t>EVACUATION</a:t>
            </a:r>
            <a:r>
              <a:rPr lang="en-US" altLang="en-US" sz="2000">
                <a:latin typeface="Myriad Pro" pitchFamily="34" charset="0"/>
                <a:ea typeface="Myriad Pro" pitchFamily="34" charset="0"/>
                <a:cs typeface="Myriad Pro" pitchFamily="34" charset="0"/>
              </a:rPr>
              <a:t> always evacuate the easiest people first:</a:t>
            </a:r>
            <a:br>
              <a:rPr lang="en-US" altLang="en-US" sz="2000">
                <a:latin typeface="Myriad Pro" pitchFamily="34" charset="0"/>
                <a:ea typeface="Myriad Pro" pitchFamily="34" charset="0"/>
                <a:cs typeface="Myriad Pro" pitchFamily="34" charset="0"/>
              </a:rPr>
            </a:br>
            <a:endParaRPr lang="en-US" altLang="en-US" sz="200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en-US" sz="2000">
                <a:latin typeface="Myriad Pro" pitchFamily="34" charset="0"/>
                <a:ea typeface="Myriad Pro" pitchFamily="34" charset="0"/>
                <a:cs typeface="Myriad Pro" pitchFamily="34" charset="0"/>
              </a:rPr>
              <a:t>Ambulatory patients (those that can walk on their own) are easiest.  </a:t>
            </a:r>
          </a:p>
          <a:p>
            <a:pPr lvl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en-US" sz="2000">
                <a:latin typeface="Myriad Pro" pitchFamily="34" charset="0"/>
                <a:ea typeface="Myriad Pro" pitchFamily="34" charset="0"/>
                <a:cs typeface="Myriad Pro" pitchFamily="34" charset="0"/>
              </a:rPr>
              <a:t>Semi-ambulatory patients are harder to evacuate, and non-ambulatory patients will likely require more than one person to evacuate them.  </a:t>
            </a:r>
          </a:p>
          <a:p>
            <a:pPr lvl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en-US" sz="2000">
                <a:latin typeface="Myriad Pro" pitchFamily="34" charset="0"/>
                <a:ea typeface="Myriad Pro" pitchFamily="34" charset="0"/>
                <a:cs typeface="Myriad Pro" pitchFamily="34" charset="0"/>
              </a:rPr>
              <a:t>Resistive patients should be left until last.  You can move several people who want to leave in the same amount of time spent struggling with someone who doesn’t.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6213" y="285750"/>
            <a:ext cx="639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an EVACUATION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306513"/>
            <a:ext cx="82264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Emergency Codes – Quick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 noChangeAspect="1"/>
          </p:cNvGrpSpPr>
          <p:nvPr/>
        </p:nvGrpSpPr>
        <p:grpSpPr bwMode="auto">
          <a:xfrm>
            <a:off x="530225" y="1266825"/>
            <a:ext cx="8124825" cy="4918075"/>
            <a:chOff x="-7143" y="-315416"/>
            <a:chExt cx="9789318" cy="7235329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5416"/>
              <a:ext cx="9782175" cy="487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" t="-2" r="288" b="1114"/>
            <a:stretch>
              <a:fillRect/>
            </a:stretch>
          </p:blipFill>
          <p:spPr bwMode="auto">
            <a:xfrm>
              <a:off x="-7143" y="4499249"/>
              <a:ext cx="9789318" cy="242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Emergency Codes – Quick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1"/>
          <a:stretch>
            <a:fillRect/>
          </a:stretch>
        </p:blipFill>
        <p:spPr bwMode="auto">
          <a:xfrm>
            <a:off x="258763" y="1597025"/>
            <a:ext cx="8612187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Emergency Codes – Quick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243013"/>
            <a:ext cx="7954963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Emergency Codes – Quick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5125" y="2281238"/>
            <a:ext cx="84248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3200"/>
          </a:p>
          <a:p>
            <a:pPr algn="ctr" eaLnBrk="1" hangingPunct="1"/>
            <a:r>
              <a:rPr lang="en-US" altLang="en-US" sz="3200"/>
              <a:t>Should you have any questions about KGH’s Emergency Response Codes  or Response Plans, please speak with your instructor, or contact Security Services x4142.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12750" y="1312863"/>
            <a:ext cx="7859713" cy="4151312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altLang="en-US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altLang="en-US" sz="5400" smtClean="0">
                <a:solidFill>
                  <a:schemeClr val="tx2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rPr>
              <a:t>Welcome to KGH! </a:t>
            </a:r>
          </a:p>
          <a:p>
            <a:pPr algn="ctr">
              <a:buFont typeface="Arial" pitchFamily="34" charset="0"/>
              <a:buNone/>
            </a:pPr>
            <a:endParaRPr lang="en-US" altLang="en-US" smtClean="0">
              <a:solidFill>
                <a:srgbClr val="0000CC"/>
              </a:solidFill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We hope you have a safe, rewarding, and enjoyable learning experience.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5313"/>
            <a:ext cx="8359775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76213" y="274638"/>
            <a:ext cx="6391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Emergency Code Training </a:t>
            </a:r>
          </a:p>
          <a:p>
            <a:pPr algn="ctr" eaLnBrk="1" hangingPunct="1"/>
            <a:r>
              <a:rPr lang="en-US" altLang="en-US"/>
              <a:t>For Students on Learning Placements at KGH</a:t>
            </a:r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3276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This training is intended to introduce you to some of the emergency codes you may hear while at KGH.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All of the codes including  detailed plans for response and recovery procedures  are outlined in the  Emergency Procedures Manual.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These manuals are </a:t>
            </a:r>
            <a:r>
              <a:rPr lang="en-CA" altLang="en-US" sz="2000"/>
              <a:t>available on all units/departments , on the KGH intranet, and in all off site KGH buildings </a:t>
            </a:r>
            <a:endParaRPr lang="en-US" altLang="en-US" sz="2000"/>
          </a:p>
        </p:txBody>
      </p:sp>
      <p:pic>
        <p:nvPicPr>
          <p:cNvPr id="11267" name="Picture 8" descr="HDH E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2087"/>
          <a:stretch>
            <a:fillRect/>
          </a:stretch>
        </p:blipFill>
        <p:spPr bwMode="auto">
          <a:xfrm>
            <a:off x="3760788" y="1676400"/>
            <a:ext cx="500221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Emergency Procedure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457200" y="1481138"/>
            <a:ext cx="8396288" cy="4649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altLang="en-US" sz="2800">
              <a:solidFill>
                <a:srgbClr val="333333"/>
              </a:solidFill>
              <a:latin typeface="Franklin Gothic Demi" pitchFamily="34" charset="0"/>
              <a:ea typeface="Myriad Pro" pitchFamily="34" charset="0"/>
              <a:cs typeface="Myriad Pro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Franklin Gothic Demi" pitchFamily="34" charset="0"/>
                <a:ea typeface="Myriad Pro" pitchFamily="34" charset="0"/>
                <a:cs typeface="Myriad Pro" pitchFamily="34" charset="0"/>
              </a:rPr>
              <a:t>In the Event of </a:t>
            </a:r>
            <a:r>
              <a:rPr lang="en-US" altLang="en-US" sz="2800" u="sng">
                <a:latin typeface="Franklin Gothic Demi" pitchFamily="34" charset="0"/>
                <a:ea typeface="Myriad Pro" pitchFamily="34" charset="0"/>
                <a:cs typeface="Myriad Pro" pitchFamily="34" charset="0"/>
              </a:rPr>
              <a:t>Any</a:t>
            </a:r>
            <a:r>
              <a:rPr lang="en-US" altLang="en-US" sz="2800">
                <a:latin typeface="Franklin Gothic Demi" pitchFamily="34" charset="0"/>
                <a:ea typeface="Myriad Pro" pitchFamily="34" charset="0"/>
                <a:cs typeface="Myriad Pro" pitchFamily="34" charset="0"/>
              </a:rPr>
              <a:t> Emergency</a:t>
            </a:r>
            <a:r>
              <a:rPr lang="en-US" altLang="en-US" sz="2800">
                <a:latin typeface="Myriad Pro" pitchFamily="34" charset="0"/>
                <a:ea typeface="Myriad Pro" pitchFamily="34" charset="0"/>
                <a:cs typeface="Myriad Pro" pitchFamily="34" charset="0"/>
              </a:rPr>
              <a:t>:</a:t>
            </a:r>
            <a:br>
              <a:rPr lang="en-US" altLang="en-US" sz="2800">
                <a:latin typeface="Myriad Pro" pitchFamily="34" charset="0"/>
                <a:ea typeface="Myriad Pro" pitchFamily="34" charset="0"/>
                <a:cs typeface="Myriad Pro" pitchFamily="34" charset="0"/>
              </a:rPr>
            </a:br>
            <a:endParaRPr lang="en-US" altLang="en-US" sz="280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>
                <a:latin typeface="Myriad Pro" pitchFamily="34" charset="0"/>
                <a:ea typeface="Myriad Pro" pitchFamily="34" charset="0"/>
                <a:cs typeface="Myriad Pro" pitchFamily="34" charset="0"/>
              </a:rPr>
              <a:t>Call Switchboard @ </a:t>
            </a:r>
            <a:r>
              <a:rPr lang="en-US" altLang="en-US" sz="2200">
                <a:solidFill>
                  <a:srgbClr val="FF000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rPr>
              <a:t>4444 </a:t>
            </a:r>
            <a:r>
              <a:rPr lang="en-US" altLang="en-US" sz="2200">
                <a:latin typeface="Myriad Pro" pitchFamily="34" charset="0"/>
                <a:ea typeface="Myriad Pro" pitchFamily="34" charset="0"/>
                <a:cs typeface="Myriad Pro" pitchFamily="34" charset="0"/>
              </a:rPr>
              <a:t>to report the emergency.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2200">
                <a:latin typeface="Myriad Pro" pitchFamily="34" charset="0"/>
                <a:ea typeface="Myriad Pro" pitchFamily="34" charset="0"/>
                <a:cs typeface="Myriad Pro" pitchFamily="34" charset="0"/>
              </a:rPr>
              <a:t>Give specific information; your name, location and the nature of the emergency.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2200">
                <a:latin typeface="Myriad Pro" pitchFamily="34" charset="0"/>
                <a:ea typeface="Myriad Pro" pitchFamily="34" charset="0"/>
                <a:cs typeface="Myriad Pro" pitchFamily="34" charset="0"/>
              </a:rPr>
              <a:t>Never dial 0, as you could be put on hold.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endParaRPr lang="en-US" altLang="en-US" sz="220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>
                <a:latin typeface="Myriad Pro" pitchFamily="34" charset="0"/>
                <a:ea typeface="Myriad Pro" pitchFamily="34" charset="0"/>
                <a:cs typeface="Myriad Pro" pitchFamily="34" charset="0"/>
              </a:rPr>
              <a:t>For Day-to-day Security Requests:</a:t>
            </a:r>
            <a:endParaRPr lang="en-US" altLang="en-US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2200">
                <a:latin typeface="Myriad Pro" pitchFamily="34" charset="0"/>
                <a:ea typeface="Myriad Pro" pitchFamily="34" charset="0"/>
                <a:cs typeface="Myriad Pro" pitchFamily="34" charset="0"/>
              </a:rPr>
              <a:t>Call the Security Control Centre (613-549-6666) ext. 4142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Important Phone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 FIRE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/>
          <a:stretch>
            <a:fillRect/>
          </a:stretch>
        </p:blipFill>
        <p:spPr bwMode="auto">
          <a:xfrm>
            <a:off x="569913" y="1309688"/>
            <a:ext cx="7961312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45" b="20200"/>
          <a:stretch>
            <a:fillRect/>
          </a:stretch>
        </p:blipFill>
        <p:spPr bwMode="auto">
          <a:xfrm>
            <a:off x="539750" y="1270000"/>
            <a:ext cx="404336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76213" y="430213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 FIRE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4" r="246" b="20200"/>
          <a:stretch>
            <a:fillRect/>
          </a:stretch>
        </p:blipFill>
        <p:spPr bwMode="auto">
          <a:xfrm>
            <a:off x="5008563" y="1290638"/>
            <a:ext cx="3201987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85844" r="1726" b="2225"/>
          <a:stretch>
            <a:fillRect/>
          </a:stretch>
        </p:blipFill>
        <p:spPr bwMode="auto">
          <a:xfrm>
            <a:off x="523875" y="5621338"/>
            <a:ext cx="82883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6075" y="1481138"/>
            <a:ext cx="3540125" cy="44831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marL="93663" algn="ctr">
              <a:defRPr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008000"/>
                </a:solidFill>
              </a:rPr>
              <a:t>Code </a:t>
            </a:r>
            <a:r>
              <a:rPr lang="en-US" sz="2000" b="1" dirty="0">
                <a:solidFill>
                  <a:srgbClr val="008000"/>
                </a:solidFill>
              </a:rPr>
              <a:t>Green </a:t>
            </a:r>
            <a:r>
              <a:rPr lang="en-US" sz="2000" dirty="0"/>
              <a:t>may be called in the event of a fire however it may be used at other times as well where an emergency requires evacuation </a:t>
            </a:r>
            <a:r>
              <a:rPr lang="en-US" sz="2000" dirty="0"/>
              <a:t>of one or more areas of the hospital/facility. There are two levels of </a:t>
            </a:r>
            <a:r>
              <a:rPr lang="en-US" sz="2000" b="1" dirty="0">
                <a:solidFill>
                  <a:srgbClr val="008000"/>
                </a:solidFill>
              </a:rPr>
              <a:t>Code Green </a:t>
            </a:r>
            <a:r>
              <a:rPr lang="en-US" sz="2000" dirty="0"/>
              <a:t>that may be implemented during an </a:t>
            </a:r>
            <a:r>
              <a:rPr lang="en-US" sz="2000" dirty="0"/>
              <a:t>Emergency.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083050" y="1893888"/>
            <a:ext cx="4603750" cy="19399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sz="2000"/>
              <a:t>“</a:t>
            </a:r>
            <a:r>
              <a:rPr lang="en-US" altLang="en-US" sz="2000" b="1">
                <a:solidFill>
                  <a:srgbClr val="008000"/>
                </a:solidFill>
              </a:rPr>
              <a:t>Code Green – Cautionary</a:t>
            </a:r>
            <a:r>
              <a:rPr lang="en-US" altLang="en-US" sz="2000"/>
              <a:t>” will be used to inform staff to start preparing for evacuation.  This would be followed by overhead announcements with specific instructions for the affected area.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083050" y="4457700"/>
            <a:ext cx="4603750" cy="1016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/>
            <a:r>
              <a:rPr lang="en-US" altLang="en-US" sz="2000"/>
              <a:t>“</a:t>
            </a:r>
            <a:r>
              <a:rPr lang="en-US" altLang="en-US" sz="2000" b="1">
                <a:solidFill>
                  <a:srgbClr val="008000"/>
                </a:solidFill>
              </a:rPr>
              <a:t>Code Green – Stat</a:t>
            </a:r>
            <a:r>
              <a:rPr lang="en-US" altLang="en-US" sz="2000"/>
              <a:t>” will be used for emergencies requiring immediate evacuation.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76213" y="285750"/>
            <a:ext cx="639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an EVACUATION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5"/>
          <a:stretch>
            <a:fillRect/>
          </a:stretch>
        </p:blipFill>
        <p:spPr bwMode="auto">
          <a:xfrm>
            <a:off x="261938" y="1766888"/>
            <a:ext cx="8621712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76213" y="285750"/>
            <a:ext cx="639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an EVACUATION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6213" y="285750"/>
            <a:ext cx="639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Procedures to Follow in the Event of an EVACUATION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01625" y="1600200"/>
            <a:ext cx="8523288" cy="52387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Defend in Place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98450" y="2233613"/>
            <a:ext cx="2538413" cy="381317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The building is constructed to provide protection which allows for defending in place when you can’t evacuate.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971800" y="2233613"/>
            <a:ext cx="5853113" cy="381317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It is dangerous to enter hallways, or take stairwells, that are filled with smoke. If necessary, you can take shelter in an enclosed room when you take adequate precautions.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Close the door and block the gap between the door and the floor to stop smoke from getting in. If possible use wet towels or blankets.</a:t>
            </a:r>
          </a:p>
          <a:p>
            <a:pPr eaLnBrk="1" hangingPunct="1"/>
            <a:r>
              <a:rPr lang="en-US" altLang="en-US" sz="2000"/>
              <a:t>If the window in the room opens, use an item of clothing to signal for help.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GH_bright2">
  <a:themeElements>
    <a:clrScheme name="KGH Custom Colours 1">
      <a:dk1>
        <a:sysClr val="windowText" lastClr="000000"/>
      </a:dk1>
      <a:lt1>
        <a:srgbClr val="FFFFFF"/>
      </a:lt1>
      <a:dk2>
        <a:srgbClr val="00549F"/>
      </a:dk2>
      <a:lt2>
        <a:srgbClr val="FFFFFF"/>
      </a:lt2>
      <a:accent1>
        <a:srgbClr val="B71234"/>
      </a:accent1>
      <a:accent2>
        <a:srgbClr val="3DB7E4"/>
      </a:accent2>
      <a:accent3>
        <a:srgbClr val="E37C7B"/>
      </a:accent3>
      <a:accent4>
        <a:srgbClr val="D1D4D3"/>
      </a:accent4>
      <a:accent5>
        <a:srgbClr val="B3B6DD"/>
      </a:accent5>
      <a:accent6>
        <a:srgbClr val="FFD18B"/>
      </a:accent6>
      <a:hlink>
        <a:srgbClr val="3DB7E4"/>
      </a:hlink>
      <a:folHlink>
        <a:srgbClr val="00549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13119</TotalTime>
  <Words>436</Words>
  <Application>Microsoft Office PowerPoint</Application>
  <PresentationFormat>On-screen Show (4:3)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Myriad Pro</vt:lpstr>
      <vt:lpstr>Calibri</vt:lpstr>
      <vt:lpstr>Franklin Gothic Demi</vt:lpstr>
      <vt:lpstr>Wingdings</vt:lpstr>
      <vt:lpstr>KGH_bright2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BmDodo Strategic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Smith, Helen J.</cp:lastModifiedBy>
  <cp:revision>211</cp:revision>
  <dcterms:created xsi:type="dcterms:W3CDTF">2010-02-25T15:52:19Z</dcterms:created>
  <dcterms:modified xsi:type="dcterms:W3CDTF">2015-08-11T14:18:15Z</dcterms:modified>
</cp:coreProperties>
</file>